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84" r:id="rId15"/>
    <p:sldId id="286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4D19C0-FD1F-41EA-809B-1164E5CEE2A0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C3A4B5-2DD8-47E3-8155-BF8FF4D751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371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C3A4B5-2DD8-47E3-8155-BF8FF4D7517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7496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42828-B170-46D9-BBA1-1837A734024B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BAA54-0E66-44FF-912F-1F79E25B3A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0151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42828-B170-46D9-BBA1-1837A734024B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BAA54-0E66-44FF-912F-1F79E25B3A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902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42828-B170-46D9-BBA1-1837A734024B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BAA54-0E66-44FF-912F-1F79E25B3A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9925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42828-B170-46D9-BBA1-1837A734024B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BAA54-0E66-44FF-912F-1F79E25B3A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347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42828-B170-46D9-BBA1-1837A734024B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BAA54-0E66-44FF-912F-1F79E25B3A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4429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42828-B170-46D9-BBA1-1837A734024B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BAA54-0E66-44FF-912F-1F79E25B3A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836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42828-B170-46D9-BBA1-1837A734024B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BAA54-0E66-44FF-912F-1F79E25B3A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420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42828-B170-46D9-BBA1-1837A734024B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BAA54-0E66-44FF-912F-1F79E25B3A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09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42828-B170-46D9-BBA1-1837A734024B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BAA54-0E66-44FF-912F-1F79E25B3A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6499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42828-B170-46D9-BBA1-1837A734024B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BAA54-0E66-44FF-912F-1F79E25B3A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1443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42828-B170-46D9-BBA1-1837A734024B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BAA54-0E66-44FF-912F-1F79E25B3A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406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942828-B170-46D9-BBA1-1837A734024B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2BAA54-0E66-44FF-912F-1F79E25B3A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112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European Exploration Brings Change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By 1500, the European economy was becoming more commercialized and industrialized </a:t>
            </a:r>
          </a:p>
          <a:p>
            <a:r>
              <a:rPr lang="en-US" dirty="0"/>
              <a:t>By 1600, economic reforms and practices were in progress in many European states</a:t>
            </a:r>
          </a:p>
          <a:p>
            <a:r>
              <a:rPr lang="en-US" dirty="0"/>
              <a:t>By 1600, financial reform was needed</a:t>
            </a:r>
          </a:p>
          <a:p>
            <a:r>
              <a:rPr lang="en-US" dirty="0"/>
              <a:t>In 1609, the Dutch established the Bank of Amsterdam, making the city a commercial and financial center of Europe</a:t>
            </a:r>
          </a:p>
          <a:p>
            <a:r>
              <a:rPr lang="en-US" dirty="0"/>
              <a:t>By 1700, trade linked the continents of Europe, Asia, Africa and the Americas in a new global economy</a:t>
            </a:r>
          </a:p>
        </p:txBody>
      </p:sp>
    </p:spTree>
    <p:extLst>
      <p:ext uri="{BB962C8B-B14F-4D97-AF65-F5344CB8AC3E}">
        <p14:creationId xmlns:p14="http://schemas.microsoft.com/office/powerpoint/2010/main" val="25509487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Effects on Non-Europeans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Diseases devastated African and indigenous populations</a:t>
            </a:r>
          </a:p>
          <a:p>
            <a:r>
              <a:rPr lang="en-US" dirty="0"/>
              <a:t>International politics began to change</a:t>
            </a:r>
          </a:p>
          <a:p>
            <a:r>
              <a:rPr lang="en-US" dirty="0"/>
              <a:t>Changes in racial make-ups began to occur as Europeans began to intermarry with the indigenous population</a:t>
            </a:r>
          </a:p>
          <a:p>
            <a:r>
              <a:rPr lang="en-US" dirty="0"/>
              <a:t>Importation of African slaves as labor</a:t>
            </a:r>
          </a:p>
          <a:p>
            <a:r>
              <a:rPr lang="en-US" dirty="0"/>
              <a:t>Exchange of plants and animals </a:t>
            </a:r>
          </a:p>
        </p:txBody>
      </p:sp>
    </p:spTree>
    <p:extLst>
      <p:ext uri="{BB962C8B-B14F-4D97-AF65-F5344CB8AC3E}">
        <p14:creationId xmlns:p14="http://schemas.microsoft.com/office/powerpoint/2010/main" val="14998304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Global Commerce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The establishment of the global economy allowed for merchant and product diversity</a:t>
            </a:r>
          </a:p>
          <a:p>
            <a:r>
              <a:rPr lang="en-US" dirty="0"/>
              <a:t>Empires based on wealth began to emerge</a:t>
            </a:r>
          </a:p>
          <a:p>
            <a:r>
              <a:rPr lang="en-US" dirty="0"/>
              <a:t>Allowed for the trade of various goods from around the world</a:t>
            </a: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199" y="2568797"/>
            <a:ext cx="4419601" cy="2383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42397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Silver Trade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Traded on the same level as spices</a:t>
            </a:r>
          </a:p>
          <a:p>
            <a:r>
              <a:rPr lang="en-US" dirty="0"/>
              <a:t>Used as a form of payment for traded goods</a:t>
            </a:r>
          </a:p>
          <a:p>
            <a:r>
              <a:rPr lang="en-US" dirty="0"/>
              <a:t>Large deposits of silver discovered in Mesoamerica, South America, and Japan</a:t>
            </a:r>
          </a:p>
          <a:p>
            <a:r>
              <a:rPr lang="en-US" dirty="0"/>
              <a:t>By 1700, nearly 85% of silver was produced in the Spanish American colonies</a:t>
            </a:r>
          </a:p>
          <a:p>
            <a:r>
              <a:rPr lang="en-US" dirty="0"/>
              <a:t>Spanish coins, known as </a:t>
            </a:r>
            <a:r>
              <a:rPr lang="en-US" i="1" dirty="0"/>
              <a:t>pieces of eight</a:t>
            </a:r>
            <a:r>
              <a:rPr lang="en-US" dirty="0"/>
              <a:t>,</a:t>
            </a:r>
            <a:r>
              <a:rPr lang="en-US" i="1" dirty="0"/>
              <a:t> </a:t>
            </a:r>
            <a:r>
              <a:rPr lang="en-US" dirty="0"/>
              <a:t>became widely used in trade</a:t>
            </a:r>
          </a:p>
        </p:txBody>
      </p:sp>
    </p:spTree>
    <p:extLst>
      <p:ext uri="{BB962C8B-B14F-4D97-AF65-F5344CB8AC3E}">
        <p14:creationId xmlns:p14="http://schemas.microsoft.com/office/powerpoint/2010/main" val="26942740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Spanish and the Silver Trade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Created an influx of Spanish immigrants to Spanish colonies in the Americas</a:t>
            </a:r>
          </a:p>
          <a:p>
            <a:r>
              <a:rPr lang="en-US" dirty="0"/>
              <a:t>Helped create a hierarchical Spanish society in its American colonies</a:t>
            </a:r>
          </a:p>
          <a:p>
            <a:r>
              <a:rPr lang="en-US" dirty="0"/>
              <a:t>Created great wealth for Spain</a:t>
            </a:r>
          </a:p>
          <a:p>
            <a:r>
              <a:rPr lang="en-US" dirty="0"/>
              <a:t>Much of the wealth was spent on building projects, such as churches and their adornments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8453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Silver in Asia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Japan became a major producer of silver</a:t>
            </a:r>
          </a:p>
          <a:p>
            <a:r>
              <a:rPr lang="en-US" dirty="0"/>
              <a:t>Used by Tokugawa rulers in Japan to conquer their neighbors and unite the country</a:t>
            </a:r>
          </a:p>
          <a:p>
            <a:r>
              <a:rPr lang="en-US" dirty="0"/>
              <a:t>Use of silver in China led to a highly commercialized economy</a:t>
            </a:r>
          </a:p>
          <a:p>
            <a:r>
              <a:rPr lang="en-US" dirty="0"/>
              <a:t>Required as payment of taxes by the Chinese government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6962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Fur Trade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By the 17</a:t>
            </a:r>
            <a:r>
              <a:rPr lang="en-US" baseline="30000" dirty="0"/>
              <a:t>th</a:t>
            </a:r>
            <a:r>
              <a:rPr lang="en-US" dirty="0"/>
              <a:t> century, furs had become part of the global economy</a:t>
            </a:r>
          </a:p>
          <a:p>
            <a:r>
              <a:rPr lang="en-US" dirty="0"/>
              <a:t>High demand of furs in Europe, China, Russia and the Ottoman Empire led to increased prices</a:t>
            </a:r>
          </a:p>
          <a:p>
            <a:r>
              <a:rPr lang="en-US" dirty="0"/>
              <a:t>Most furs came from North America and Russia</a:t>
            </a:r>
          </a:p>
          <a:p>
            <a:r>
              <a:rPr lang="en-US" dirty="0"/>
              <a:t>Europeans traded with local populations for furs</a:t>
            </a:r>
          </a:p>
          <a:p>
            <a:endParaRPr lang="en-US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278413"/>
            <a:ext cx="4267200" cy="3008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1583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Effects of the Fur Trade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Initially led to prosperity among the local populations</a:t>
            </a:r>
          </a:p>
          <a:p>
            <a:r>
              <a:rPr lang="en-US" dirty="0"/>
              <a:t>Allowed for cultural interaction through trade</a:t>
            </a:r>
          </a:p>
          <a:p>
            <a:r>
              <a:rPr lang="en-US" dirty="0"/>
              <a:t>Greatly diminished the population of fur bearing animals, which led to a diminished local economy</a:t>
            </a:r>
          </a:p>
          <a:p>
            <a:r>
              <a:rPr lang="en-US" dirty="0"/>
              <a:t>Introduced European diseases to local populations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25862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dirty="0"/>
              <a:t>Atlantic Triangular Trade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918" y="1371600"/>
            <a:ext cx="7771482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97541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Atlantic Triangle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European merchant ships transported European manufactured goods, such as rum, textiles and tools to Africa to be traded at local markets for gold, ivory and slaves</a:t>
            </a:r>
          </a:p>
          <a:p>
            <a:r>
              <a:rPr lang="en-US" dirty="0"/>
              <a:t>Slaves were transported to the Americas where they were sold or traded for goods</a:t>
            </a:r>
          </a:p>
          <a:p>
            <a:r>
              <a:rPr lang="en-US" dirty="0"/>
              <a:t>Goods from the Americas, such as sugar, tobacco, rum, coffee and cotton were transported to Europe were they were sold on European markets for profit</a:t>
            </a:r>
          </a:p>
        </p:txBody>
      </p:sp>
    </p:spTree>
    <p:extLst>
      <p:ext uri="{BB962C8B-B14F-4D97-AF65-F5344CB8AC3E}">
        <p14:creationId xmlns:p14="http://schemas.microsoft.com/office/powerpoint/2010/main" val="16884854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Slavery in the Americas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By 1600, nearly 275,000 African slaves had been exported from Africa to Europe, the Middle East and the Americas</a:t>
            </a:r>
          </a:p>
          <a:p>
            <a:r>
              <a:rPr lang="en-US" dirty="0"/>
              <a:t>About 2,000 per year were sent to the Americas</a:t>
            </a:r>
          </a:p>
          <a:p>
            <a:r>
              <a:rPr lang="en-US" dirty="0"/>
              <a:t>By 1700, nearly 6 million African slaves had been brought to the Americas</a:t>
            </a:r>
          </a:p>
          <a:p>
            <a:r>
              <a:rPr lang="en-US" dirty="0"/>
              <a:t>By 1800, that number had grown to nearly ten million</a:t>
            </a:r>
          </a:p>
          <a:p>
            <a:r>
              <a:rPr lang="en-US" dirty="0"/>
              <a:t>10 – 15% of all African slaves died during the “</a:t>
            </a:r>
            <a:r>
              <a:rPr lang="en-US" i="1" dirty="0"/>
              <a:t>Middle Passage</a:t>
            </a:r>
            <a:r>
              <a:rPr lang="en-US" dirty="0"/>
              <a:t>” from malnutrition and disease</a:t>
            </a:r>
          </a:p>
        </p:txBody>
      </p:sp>
    </p:spTree>
    <p:extLst>
      <p:ext uri="{BB962C8B-B14F-4D97-AF65-F5344CB8AC3E}">
        <p14:creationId xmlns:p14="http://schemas.microsoft.com/office/powerpoint/2010/main" val="36478643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Cost of Slavery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Depopulated African tribes</a:t>
            </a:r>
          </a:p>
          <a:p>
            <a:r>
              <a:rPr lang="en-US" dirty="0"/>
              <a:t>Pitted local tribes against each other in order to furnish slaves to the Europeans</a:t>
            </a:r>
          </a:p>
          <a:p>
            <a:r>
              <a:rPr lang="en-US" dirty="0"/>
              <a:t>Cheap European goods undermined local industries and created widespread poverty</a:t>
            </a:r>
          </a:p>
          <a:p>
            <a:r>
              <a:rPr lang="en-US" dirty="0"/>
              <a:t>The use of African slaves became widely accepted in Europe as they were seen as inferior to white Europeans</a:t>
            </a:r>
          </a:p>
        </p:txBody>
      </p:sp>
    </p:spTree>
    <p:extLst>
      <p:ext uri="{BB962C8B-B14F-4D97-AF65-F5344CB8AC3E}">
        <p14:creationId xmlns:p14="http://schemas.microsoft.com/office/powerpoint/2010/main" val="34139562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Europeans and Sugar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Introduced in Europe during the 1</a:t>
            </a:r>
            <a:r>
              <a:rPr lang="en-US" baseline="30000" dirty="0"/>
              <a:t>st</a:t>
            </a:r>
            <a:r>
              <a:rPr lang="en-US" dirty="0"/>
              <a:t> Crusade in the late 11</a:t>
            </a:r>
            <a:r>
              <a:rPr lang="en-US" baseline="30000" dirty="0"/>
              <a:t>th</a:t>
            </a:r>
            <a:r>
              <a:rPr lang="en-US" dirty="0"/>
              <a:t> century </a:t>
            </a:r>
          </a:p>
          <a:p>
            <a:r>
              <a:rPr lang="en-US" dirty="0"/>
              <a:t>By the 16th century, the Portuguese and Spanish had established sugar plantations in the Americas</a:t>
            </a:r>
          </a:p>
          <a:p>
            <a:r>
              <a:rPr lang="en-US" dirty="0"/>
              <a:t>Sugar production was very labor intensive but very profitable</a:t>
            </a:r>
          </a:p>
          <a:p>
            <a:r>
              <a:rPr lang="en-US" dirty="0"/>
              <a:t>Led to establishment of the Triangular Trade system and African slavery </a:t>
            </a: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199" y="2590800"/>
            <a:ext cx="4247567" cy="2425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26901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3A046F-12D1-4EBD-9B3E-8012661AD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Sugar Trade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BD711A-FF02-464E-98C8-761C3E46CAD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sugar harvest was in Hispaniola in 1501</a:t>
            </a:r>
          </a:p>
          <a:p>
            <a:r>
              <a:rPr lang="en-US" dirty="0"/>
              <a:t>By 1550 over 3,000 sugar mills were in operation</a:t>
            </a:r>
          </a:p>
          <a:p>
            <a:r>
              <a:rPr lang="en-US" dirty="0"/>
              <a:t>European demand continually increase</a:t>
            </a:r>
          </a:p>
          <a:p>
            <a:r>
              <a:rPr lang="en-US" dirty="0"/>
              <a:t> By 1750, sugar was valued in trade more than grains</a:t>
            </a:r>
          </a:p>
          <a:p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60439CE-72F2-4B13-A7EC-ABB00126A4A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199" y="2582597"/>
            <a:ext cx="4291615" cy="2418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1630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66954-D7F9-45B7-ABBA-66A953705B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Sugar Trade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F7A902-13F8-425C-8D81-828A487F31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By 1700, the West Indies produced more sugar than Brazil</a:t>
            </a:r>
          </a:p>
          <a:p>
            <a:r>
              <a:rPr lang="en-US" dirty="0"/>
              <a:t>80 – 90% of all sugar consumed in Europe was produced in the Americas</a:t>
            </a:r>
          </a:p>
          <a:p>
            <a:r>
              <a:rPr lang="en-US" dirty="0"/>
              <a:t>Higher demand led to the expansion of plantations and importation of more slaves</a:t>
            </a:r>
          </a:p>
          <a:p>
            <a:r>
              <a:rPr lang="en-US" dirty="0"/>
              <a:t>The sugar industry gave rise to other commodities, such as molasses and rum</a:t>
            </a:r>
          </a:p>
        </p:txBody>
      </p:sp>
    </p:spTree>
    <p:extLst>
      <p:ext uri="{BB962C8B-B14F-4D97-AF65-F5344CB8AC3E}">
        <p14:creationId xmlns:p14="http://schemas.microsoft.com/office/powerpoint/2010/main" val="5488542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744</Words>
  <Application>Microsoft Office PowerPoint</Application>
  <PresentationFormat>On-screen Show (4:3)</PresentationFormat>
  <Paragraphs>74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European Exploration Brings Change</vt:lpstr>
      <vt:lpstr>Effects on Non-Europeans</vt:lpstr>
      <vt:lpstr>Global Commerce</vt:lpstr>
      <vt:lpstr>The Silver Trade</vt:lpstr>
      <vt:lpstr>Spanish and the Silver Trade</vt:lpstr>
      <vt:lpstr>Silver in Asia</vt:lpstr>
      <vt:lpstr>The Fur Trade</vt:lpstr>
      <vt:lpstr>Effects of the Fur Trade</vt:lpstr>
      <vt:lpstr>Atlantic Triangular Trade</vt:lpstr>
      <vt:lpstr>The Atlantic Triangle</vt:lpstr>
      <vt:lpstr>Slavery in the Americas</vt:lpstr>
      <vt:lpstr>Cost of Slavery</vt:lpstr>
      <vt:lpstr>Europeans and Sugar</vt:lpstr>
      <vt:lpstr>The Sugar Trade </vt:lpstr>
      <vt:lpstr>The Sugar Trade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European Exploration Brings Change</dc:title>
  <dc:creator>Gary Ferguson</dc:creator>
  <cp:lastModifiedBy>Gary Ferguson</cp:lastModifiedBy>
  <cp:revision>2</cp:revision>
  <dcterms:created xsi:type="dcterms:W3CDTF">2018-09-12T21:29:30Z</dcterms:created>
  <dcterms:modified xsi:type="dcterms:W3CDTF">2019-09-12T02:51:03Z</dcterms:modified>
</cp:coreProperties>
</file>